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473" r:id="rId2"/>
    <p:sldId id="477" r:id="rId3"/>
    <p:sldId id="478" r:id="rId4"/>
    <p:sldId id="479" r:id="rId5"/>
    <p:sldId id="501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BA4BED-99BE-5426-B6E5-8B4F2D978D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0F0CE-F4E1-E95F-DC70-FB9D895A7E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8/28/2022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A8E0E-095D-CF6A-3D01-EFC0F50B33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CC8D2-0FE8-0854-D1BC-D3017B4AC7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B8392BA-78E4-4DE1-A27E-172C009464A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857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8/28/2022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2C621AE-3BAF-41CD-8D66-F7B850A6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6981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7D3D-4098-4745-A054-F940E4855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3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1B76-6860-4018-A6E8-E7DC94A8D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2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A4F-FABF-4945-96C8-22DA399E2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2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C7AA-CD25-49BE-84A1-EA5BE6521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7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7860-8C0F-4167-8018-35D6EB990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2BCE-8DC0-49A6-878D-9776D6AE2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9633-2B70-42BF-BF72-626A5EF89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A799-E8D3-4FAF-942E-79E783420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FBAD-B3BC-44A0-B3EA-1BABFD29F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2508-2A68-4BF4-A537-3F1CA5DFD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8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E8B4-D0F8-4899-B7A9-5285ADAAC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9BCA4E-3AAD-4CD7-AE98-EEE19BCD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2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52500" y="2430840"/>
            <a:ext cx="7239000" cy="1569660"/>
          </a:xfr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4)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latin typeface="+mj-lt"/>
              </a:rPr>
              <a:t>Matthew 16:13-18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61" y="433626"/>
            <a:ext cx="8578392" cy="861774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000" b="1" dirty="0">
                <a:solidFill>
                  <a:schemeClr val="tx1"/>
                </a:solidFill>
              </a:rPr>
              <a:t>The Lord’s Church Is Not 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41259" y="1752600"/>
            <a:ext cx="8458200" cy="2813078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dirty="0"/>
              <a:t>A Political Force. </a:t>
            </a:r>
            <a:r>
              <a:rPr lang="en-US" sz="2600" dirty="0">
                <a:solidFill>
                  <a:srgbClr val="0070C0"/>
                </a:solidFill>
              </a:rPr>
              <a:t>John 18:33-38</a:t>
            </a:r>
          </a:p>
          <a:p>
            <a:pPr eaLnBrk="1" hangingPunct="1">
              <a:defRPr/>
            </a:pPr>
            <a:r>
              <a:rPr lang="en-US" sz="2600" dirty="0"/>
              <a:t>A Business Organization. </a:t>
            </a:r>
            <a:r>
              <a:rPr lang="en-US" sz="2600" dirty="0">
                <a:solidFill>
                  <a:srgbClr val="0070C0"/>
                </a:solidFill>
              </a:rPr>
              <a:t>1 Corinthians 16:1-2;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2 Corinthians 9:7</a:t>
            </a:r>
          </a:p>
          <a:p>
            <a:pPr eaLnBrk="1" hangingPunct="1">
              <a:defRPr/>
            </a:pPr>
            <a:r>
              <a:rPr lang="en-US" sz="2600" dirty="0"/>
              <a:t>A Secular School. </a:t>
            </a:r>
            <a:r>
              <a:rPr lang="en-US" sz="2600" dirty="0">
                <a:solidFill>
                  <a:srgbClr val="0070C0"/>
                </a:solidFill>
              </a:rPr>
              <a:t>1 Corinthians 1:20-21</a:t>
            </a:r>
          </a:p>
          <a:p>
            <a:pPr eaLnBrk="1" hangingPunct="1">
              <a:defRPr/>
            </a:pPr>
            <a:r>
              <a:rPr lang="en-US" sz="2600" dirty="0"/>
              <a:t>A Social Center. </a:t>
            </a:r>
            <a:r>
              <a:rPr lang="en-US" sz="2600" dirty="0">
                <a:solidFill>
                  <a:srgbClr val="0070C0"/>
                </a:solidFill>
              </a:rPr>
              <a:t>Romans 14:17;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1 Corinthians 11:22-34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59324" y="1676400"/>
            <a:ext cx="8056775" cy="5075236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highlight>
                  <a:srgbClr val="FFFF00"/>
                </a:highlight>
              </a:rPr>
              <a:t>No creed but the Bible.</a:t>
            </a:r>
          </a:p>
          <a:p>
            <a:pPr lvl="1" eaLnBrk="1" hangingPunct="1">
              <a:defRPr/>
            </a:pPr>
            <a:r>
              <a:rPr lang="en-US" dirty="0"/>
              <a:t>Gospel – God’s power to save. </a:t>
            </a:r>
            <a:r>
              <a:rPr lang="en-US" dirty="0">
                <a:solidFill>
                  <a:srgbClr val="0070C0"/>
                </a:solidFill>
              </a:rPr>
              <a:t>Romans 1:16</a:t>
            </a:r>
          </a:p>
          <a:p>
            <a:pPr eaLnBrk="1" hangingPunct="1">
              <a:defRPr/>
            </a:pPr>
            <a:r>
              <a:rPr lang="en-US" b="1" dirty="0"/>
              <a:t>Complete will of God. </a:t>
            </a:r>
            <a:r>
              <a:rPr lang="en-US" dirty="0">
                <a:solidFill>
                  <a:srgbClr val="0070C0"/>
                </a:solidFill>
              </a:rPr>
              <a:t>2 Peter 1:3</a:t>
            </a:r>
          </a:p>
          <a:p>
            <a:pPr lvl="1" eaLnBrk="1" hangingPunct="1">
              <a:defRPr/>
            </a:pPr>
            <a:r>
              <a:rPr lang="en-US" dirty="0"/>
              <a:t>Promised. </a:t>
            </a:r>
            <a:r>
              <a:rPr lang="en-US" dirty="0">
                <a:solidFill>
                  <a:srgbClr val="0070C0"/>
                </a:solidFill>
              </a:rPr>
              <a:t>John 14:26; 15:26; 16:13</a:t>
            </a:r>
          </a:p>
          <a:p>
            <a:pPr lvl="1" eaLnBrk="1" hangingPunct="1">
              <a:defRPr/>
            </a:pPr>
            <a:r>
              <a:rPr lang="en-US" dirty="0"/>
              <a:t>Inspired.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 Timothy 3:16-17</a:t>
            </a:r>
          </a:p>
          <a:p>
            <a:pPr lvl="1" eaLnBrk="1" hangingPunct="1">
              <a:defRPr/>
            </a:pPr>
            <a:r>
              <a:rPr lang="en-US" dirty="0"/>
              <a:t>Spirit revealed. </a:t>
            </a:r>
            <a:r>
              <a:rPr lang="en-US" dirty="0">
                <a:solidFill>
                  <a:srgbClr val="0070C0"/>
                </a:solidFill>
              </a:rPr>
              <a:t>Ephesians 3:6;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1 Corinthians 2:6-16; 1 Peter 1:12</a:t>
            </a:r>
          </a:p>
          <a:p>
            <a:pPr lvl="1" eaLnBrk="1" hangingPunct="1">
              <a:defRPr/>
            </a:pPr>
            <a:r>
              <a:rPr lang="en-US" dirty="0"/>
              <a:t>May not add to or change. </a:t>
            </a:r>
            <a:r>
              <a:rPr lang="en-US" dirty="0">
                <a:solidFill>
                  <a:srgbClr val="0070C0"/>
                </a:solidFill>
              </a:rPr>
              <a:t>Galatians 1:6-9;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2 John 9</a:t>
            </a:r>
          </a:p>
          <a:p>
            <a:pPr lvl="1" eaLnBrk="1" hangingPunct="1">
              <a:defRPr/>
            </a:pPr>
            <a:r>
              <a:rPr lang="en-US" dirty="0"/>
              <a:t>Understandable.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Ephesians 3:3-4</a:t>
            </a:r>
          </a:p>
          <a:p>
            <a:pPr lvl="1" eaLnBrk="1" hangingPunct="1">
              <a:defRPr/>
            </a:pPr>
            <a:r>
              <a:rPr lang="en-US" dirty="0"/>
              <a:t>Once for all delivered. </a:t>
            </a:r>
            <a:r>
              <a:rPr lang="en-US" dirty="0">
                <a:solidFill>
                  <a:srgbClr val="0070C0"/>
                </a:solidFill>
              </a:rPr>
              <a:t>Jude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3773341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b="1" dirty="0">
                <a:highlight>
                  <a:srgbClr val="FFFF00"/>
                </a:highlight>
              </a:rPr>
              <a:t>Scriptural in name.</a:t>
            </a:r>
            <a:endParaRPr lang="en-US" sz="2600" dirty="0">
              <a:highlight>
                <a:srgbClr val="FFFF00"/>
              </a:highlight>
            </a:endParaRPr>
          </a:p>
          <a:p>
            <a:pPr lvl="1" eaLnBrk="1" hangingPunct="1">
              <a:defRPr/>
            </a:pPr>
            <a:r>
              <a:rPr lang="en-US" sz="2600" dirty="0"/>
              <a:t>“The church of God” </a:t>
            </a:r>
            <a:r>
              <a:rPr lang="en-US" sz="2600" dirty="0">
                <a:solidFill>
                  <a:srgbClr val="0070C0"/>
                </a:solidFill>
              </a:rPr>
              <a:t>1 Corinthians 1:2;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1 Timothy 3:15</a:t>
            </a:r>
          </a:p>
          <a:p>
            <a:pPr lvl="1" eaLnBrk="1" hangingPunct="1">
              <a:defRPr/>
            </a:pPr>
            <a:r>
              <a:rPr lang="en-US" sz="2600" dirty="0"/>
              <a:t>“The body of Christ” </a:t>
            </a:r>
            <a:r>
              <a:rPr lang="en-US" sz="2600" dirty="0">
                <a:solidFill>
                  <a:srgbClr val="0070C0"/>
                </a:solidFill>
              </a:rPr>
              <a:t>Ephesians 1:22-23</a:t>
            </a:r>
          </a:p>
          <a:p>
            <a:pPr lvl="1" eaLnBrk="1" hangingPunct="1">
              <a:defRPr/>
            </a:pPr>
            <a:r>
              <a:rPr lang="en-US" sz="2600" dirty="0"/>
              <a:t>“Bride of Christ” </a:t>
            </a:r>
            <a:r>
              <a:rPr lang="en-US" sz="2600" dirty="0">
                <a:solidFill>
                  <a:srgbClr val="0070C0"/>
                </a:solidFill>
              </a:rPr>
              <a:t>Romans 7:4; Revelation 21:9</a:t>
            </a:r>
          </a:p>
          <a:p>
            <a:pPr lvl="1" eaLnBrk="1" hangingPunct="1">
              <a:defRPr/>
            </a:pPr>
            <a:r>
              <a:rPr lang="en-US" sz="2600" dirty="0"/>
              <a:t>“Church of the firstborn” </a:t>
            </a:r>
            <a:r>
              <a:rPr lang="en-US" sz="2600" dirty="0">
                <a:solidFill>
                  <a:srgbClr val="0070C0"/>
                </a:solidFill>
              </a:rPr>
              <a:t>Hebrews 12:23</a:t>
            </a:r>
          </a:p>
          <a:p>
            <a:pPr lvl="1" eaLnBrk="1" hangingPunct="1">
              <a:defRPr/>
            </a:pPr>
            <a:r>
              <a:rPr lang="en-US" sz="2600" dirty="0"/>
              <a:t>“House of God” </a:t>
            </a:r>
            <a:r>
              <a:rPr lang="en-US" sz="2600" dirty="0">
                <a:solidFill>
                  <a:srgbClr val="0070C0"/>
                </a:solidFill>
              </a:rPr>
              <a:t>1 Timothy 3:15</a:t>
            </a:r>
          </a:p>
          <a:p>
            <a:pPr lvl="1" eaLnBrk="1" hangingPunct="1">
              <a:defRPr/>
            </a:pPr>
            <a:r>
              <a:rPr lang="en-US" sz="2600" dirty="0"/>
              <a:t>“Churches of Christ” </a:t>
            </a:r>
            <a:r>
              <a:rPr lang="en-US" sz="2600" dirty="0">
                <a:solidFill>
                  <a:srgbClr val="0070C0"/>
                </a:solidFill>
              </a:rPr>
              <a:t>Romans 16:16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987BC73-F2F2-E2E1-B8CB-14B44E908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22013" y="1752600"/>
            <a:ext cx="8458200" cy="505369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b="1" dirty="0">
                <a:highlight>
                  <a:srgbClr val="FFFF00"/>
                </a:highlight>
              </a:rPr>
              <a:t>Members called by Scriptural names:</a:t>
            </a:r>
          </a:p>
          <a:p>
            <a:pPr lvl="1" eaLnBrk="1" hangingPunct="1">
              <a:defRPr/>
            </a:pPr>
            <a:r>
              <a:rPr lang="en-US" sz="2600" dirty="0"/>
              <a:t>Disciples.</a:t>
            </a:r>
            <a:r>
              <a:rPr lang="en-US" sz="2600" dirty="0">
                <a:solidFill>
                  <a:srgbClr val="0070C0"/>
                </a:solidFill>
              </a:rPr>
              <a:t> John 15:8; Acts 11:26</a:t>
            </a:r>
          </a:p>
          <a:p>
            <a:pPr lvl="1" eaLnBrk="1" hangingPunct="1">
              <a:defRPr/>
            </a:pPr>
            <a:r>
              <a:rPr lang="en-US" sz="2600" dirty="0"/>
              <a:t>Saints.</a:t>
            </a:r>
            <a:r>
              <a:rPr lang="en-US" sz="2600" dirty="0">
                <a:solidFill>
                  <a:schemeClr val="bg2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Romans 1:7; 1 Corinthians 1:2; Philippians 1:1</a:t>
            </a:r>
          </a:p>
          <a:p>
            <a:pPr lvl="1" eaLnBrk="1" hangingPunct="1">
              <a:defRPr/>
            </a:pPr>
            <a:r>
              <a:rPr lang="en-US" sz="2600" dirty="0"/>
              <a:t>Brethren. </a:t>
            </a:r>
            <a:r>
              <a:rPr lang="en-US" sz="2600" dirty="0">
                <a:solidFill>
                  <a:srgbClr val="0070C0"/>
                </a:solidFill>
              </a:rPr>
              <a:t>Luke 8:21; Galatians 6:1</a:t>
            </a:r>
          </a:p>
          <a:p>
            <a:pPr lvl="1" eaLnBrk="1" hangingPunct="1">
              <a:defRPr/>
            </a:pPr>
            <a:r>
              <a:rPr lang="en-US" sz="2600" dirty="0"/>
              <a:t>Children.</a:t>
            </a:r>
            <a:r>
              <a:rPr lang="en-US" sz="2600" dirty="0">
                <a:solidFill>
                  <a:schemeClr val="bg2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Galatians 3:26; 1 John 2:1</a:t>
            </a:r>
          </a:p>
          <a:p>
            <a:pPr lvl="1" eaLnBrk="1" hangingPunct="1">
              <a:defRPr/>
            </a:pPr>
            <a:r>
              <a:rPr lang="en-US" sz="2600" dirty="0"/>
              <a:t>Christians.</a:t>
            </a:r>
            <a:r>
              <a:rPr lang="en-US" sz="2600" dirty="0">
                <a:solidFill>
                  <a:schemeClr val="bg2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Isaiah 62:2; Acts 11:26; 26:28; </a:t>
            </a:r>
          </a:p>
          <a:p>
            <a:pPr marL="457200" lvl="1" indent="0" eaLnBrk="1" hangingPunct="1">
              <a:buNone/>
              <a:defRPr/>
            </a:pPr>
            <a:r>
              <a:rPr lang="en-US" sz="2600" dirty="0">
                <a:solidFill>
                  <a:srgbClr val="0070C0"/>
                </a:solidFill>
              </a:rPr>
              <a:t>	1 Peter 4:16</a:t>
            </a:r>
            <a:endParaRPr lang="en-US" sz="2600" dirty="0"/>
          </a:p>
          <a:p>
            <a:pPr eaLnBrk="1" hangingPunct="1">
              <a:defRPr/>
            </a:pPr>
            <a:r>
              <a:rPr lang="en-US" sz="2600" b="1" dirty="0">
                <a:solidFill>
                  <a:srgbClr val="FF0000"/>
                </a:solidFill>
              </a:rPr>
              <a:t>Is Christ divided? Was Paul crucified for you? Were you baptized in the name of Paul? 1 Corinthians 1:12-13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E47B90C-97D9-53AF-C803-06D28B271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19565" y="1676400"/>
            <a:ext cx="8877300" cy="497366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b="1" dirty="0">
                <a:highlight>
                  <a:srgbClr val="FFFF00"/>
                </a:highlight>
              </a:rPr>
              <a:t>Worships according to the Scriptures:</a:t>
            </a:r>
          </a:p>
          <a:p>
            <a:pPr lvl="1" eaLnBrk="1" hangingPunct="1">
              <a:defRPr/>
            </a:pPr>
            <a:r>
              <a:rPr lang="en-US" sz="2600" dirty="0"/>
              <a:t>Singing. </a:t>
            </a:r>
            <a:r>
              <a:rPr lang="en-US" sz="2600" dirty="0">
                <a:solidFill>
                  <a:srgbClr val="0070C0"/>
                </a:solidFill>
              </a:rPr>
              <a:t>Matthew 26:30; Acts 16:25;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Romans 15:9; 1 Corinthians 14:15;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Ephesians 5:19; Colossians 3:16;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Hebrews 2:12; 13:15; James 5:13</a:t>
            </a:r>
          </a:p>
          <a:p>
            <a:pPr lvl="1" eaLnBrk="1" hangingPunct="1">
              <a:defRPr/>
            </a:pPr>
            <a:r>
              <a:rPr lang="en-US" sz="2600" dirty="0"/>
              <a:t>Praying. </a:t>
            </a:r>
            <a:r>
              <a:rPr lang="en-US" sz="2600" dirty="0">
                <a:solidFill>
                  <a:srgbClr val="0070C0"/>
                </a:solidFill>
              </a:rPr>
              <a:t>Acts 2:42; Acts 12:5, 12; </a:t>
            </a:r>
          </a:p>
          <a:p>
            <a:pPr marL="457200" lvl="1" indent="0" eaLnBrk="1" hangingPunct="1">
              <a:buNone/>
              <a:defRPr/>
            </a:pPr>
            <a:r>
              <a:rPr lang="en-US" sz="2600" dirty="0">
                <a:solidFill>
                  <a:srgbClr val="0070C0"/>
                </a:solidFill>
              </a:rPr>
              <a:t>	1 Thessalonians 5:17</a:t>
            </a:r>
          </a:p>
          <a:p>
            <a:pPr lvl="1" eaLnBrk="1" hangingPunct="1">
              <a:defRPr/>
            </a:pPr>
            <a:r>
              <a:rPr lang="en-US" sz="2600" dirty="0"/>
              <a:t>Teaching. </a:t>
            </a:r>
            <a:r>
              <a:rPr lang="en-US" sz="2600" dirty="0">
                <a:solidFill>
                  <a:srgbClr val="0070C0"/>
                </a:solidFill>
              </a:rPr>
              <a:t>Acts 5:42; 1 Timothy 3:15</a:t>
            </a:r>
          </a:p>
          <a:p>
            <a:pPr lvl="1" eaLnBrk="1" hangingPunct="1">
              <a:defRPr/>
            </a:pPr>
            <a:r>
              <a:rPr lang="en-US" sz="2600" dirty="0"/>
              <a:t>Lord’s Supper. </a:t>
            </a:r>
            <a:r>
              <a:rPr lang="en-US" sz="2600" dirty="0">
                <a:solidFill>
                  <a:srgbClr val="0070C0"/>
                </a:solidFill>
              </a:rPr>
              <a:t>Acts 20:7; 1 Corinthians 11:23ff</a:t>
            </a:r>
          </a:p>
          <a:p>
            <a:pPr lvl="1" eaLnBrk="1" hangingPunct="1">
              <a:defRPr/>
            </a:pPr>
            <a:r>
              <a:rPr lang="en-US" sz="2600" dirty="0"/>
              <a:t>Giving.</a:t>
            </a:r>
            <a:r>
              <a:rPr lang="en-US" sz="2600" dirty="0">
                <a:solidFill>
                  <a:schemeClr val="bg2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1 Corinthians 16:1-2;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2 Corinthians 9:6-7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E40405C-5EB7-98C0-4A0E-923950B60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47937" y="1676400"/>
            <a:ext cx="8473519" cy="4613571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>
                <a:highlight>
                  <a:srgbClr val="FFFF00"/>
                </a:highlight>
              </a:rPr>
              <a:t>Requirements for membership.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Faith. </a:t>
            </a:r>
            <a:r>
              <a:rPr lang="en-US" sz="2600" dirty="0">
                <a:solidFill>
                  <a:srgbClr val="0070C0"/>
                </a:solidFill>
              </a:rPr>
              <a:t>John 8:24; Hebrews 11:6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Repentance. </a:t>
            </a:r>
            <a:r>
              <a:rPr lang="en-US" sz="2600" dirty="0">
                <a:solidFill>
                  <a:srgbClr val="0070C0"/>
                </a:solidFill>
              </a:rPr>
              <a:t>Luke 13:3; Acts 17:30-31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Confession. </a:t>
            </a:r>
            <a:r>
              <a:rPr lang="en-US" sz="2600" dirty="0">
                <a:solidFill>
                  <a:srgbClr val="0070C0"/>
                </a:solidFill>
              </a:rPr>
              <a:t>Matthew 10:32-33; Acts 8:36-38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Baptism.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What?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dirty="0">
                <a:solidFill>
                  <a:srgbClr val="0070C0"/>
                </a:solidFill>
              </a:rPr>
              <a:t>John 3:23; Acts 8; Matthew 3;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Romans 6:3-4; Colossians 2:12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Who?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dirty="0">
                <a:solidFill>
                  <a:srgbClr val="0070C0"/>
                </a:solidFill>
              </a:rPr>
              <a:t>Matthew 28:19; Mark 16:15-16;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Acts 2:38; Acts 8:12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Why?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i="1" dirty="0"/>
              <a:t>“</a:t>
            </a:r>
            <a:r>
              <a:rPr lang="en-US" sz="2600" b="1" i="1" dirty="0"/>
              <a:t>For Remission of Sins</a:t>
            </a:r>
            <a:r>
              <a:rPr lang="en-US" sz="2600" i="1" dirty="0"/>
              <a:t>”</a:t>
            </a:r>
            <a:br>
              <a:rPr lang="en-US" sz="2600" b="1" i="1" dirty="0"/>
            </a:br>
            <a:r>
              <a:rPr lang="en-US" sz="2600" dirty="0">
                <a:solidFill>
                  <a:srgbClr val="0070C0"/>
                </a:solidFill>
              </a:rPr>
              <a:t>Acts 2:38; Mark 16:15-16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7C82218-40E3-5E33-0075-40B487BA0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8674" y="1752600"/>
            <a:ext cx="8162925" cy="3908762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dirty="0"/>
              <a:t>Word of God is the seed of the kingdom.</a:t>
            </a:r>
            <a:br>
              <a:rPr lang="en-US" sz="2600" dirty="0"/>
            </a:br>
            <a:r>
              <a:rPr lang="en-US" sz="2600" dirty="0">
                <a:solidFill>
                  <a:srgbClr val="0070C0"/>
                </a:solidFill>
              </a:rPr>
              <a:t>Luke 8:11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The Bible ONLY makes Christians ONLY!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dirty="0"/>
              <a:t>Plea …</a:t>
            </a:r>
            <a:r>
              <a:rPr lang="en-US" sz="3200" dirty="0"/>
              <a:t> Do the will of the Lord, obey His word, become a Christian, wear His name, serve in His church, and receive the salvation of your soul.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ACE9F51-5627-9FF0-6BD8-8E2C24A53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1651" y="1676400"/>
            <a:ext cx="8264526" cy="491826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Founded upon Jesus Christ, the Son of God.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Matthew 16:18; 1 Corinthians 3:11;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1 Corinthians. 2:2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Began in Jerusalem about 33 A.D.</a:t>
            </a:r>
            <a:br>
              <a:rPr lang="en-US" sz="2800" b="1" dirty="0"/>
            </a:br>
            <a:r>
              <a:rPr lang="en-US" sz="2800" dirty="0">
                <a:solidFill>
                  <a:srgbClr val="0070C0"/>
                </a:solidFill>
              </a:rPr>
              <a:t>Isaiah 2:3; Matthew 3:2; Matthew 4:17; Mark 1:14-15; Luke 10:9; Matthew 10:7; Mark 9:1; Luke 24:44ff; Acts 1:6-8;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2:1-4,47; 11:15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Christ is its head and only source of authority.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Matthew 28:19;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Ephesians 1:22-23; Matthew 21:23-27; Matthew 7:21; Luke 6:46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48718" y="1727200"/>
            <a:ext cx="8331331" cy="3022366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highlight>
                  <a:srgbClr val="FFFF00"/>
                </a:highlight>
              </a:rPr>
              <a:t>Organized after the divine pattern.</a:t>
            </a:r>
            <a:endParaRPr lang="en-US" sz="2800" b="1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indent="0" eaLnBrk="1" hangingPunct="1">
              <a:buNone/>
              <a:defRPr/>
            </a:pPr>
            <a:r>
              <a:rPr lang="en-US" sz="2800" b="1" dirty="0">
                <a:solidFill>
                  <a:schemeClr val="bg2"/>
                </a:solidFill>
              </a:rPr>
              <a:t>	</a:t>
            </a:r>
            <a:r>
              <a:rPr lang="en-US" sz="2800" dirty="0">
                <a:solidFill>
                  <a:srgbClr val="0070C0"/>
                </a:solidFill>
              </a:rPr>
              <a:t>Philippians 1:1</a:t>
            </a:r>
          </a:p>
          <a:p>
            <a:pPr lvl="1" eaLnBrk="1" hangingPunct="1">
              <a:defRPr/>
            </a:pPr>
            <a:r>
              <a:rPr lang="en-US" sz="2800" dirty="0"/>
              <a:t>Elders: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Acts 14:23; 20:28; 1 Peter 5:1ff;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1 Timothy 3:1-7; Titus 1:5-7</a:t>
            </a:r>
          </a:p>
          <a:p>
            <a:pPr lvl="1" eaLnBrk="1" hangingPunct="1">
              <a:defRPr/>
            </a:pPr>
            <a:r>
              <a:rPr lang="en-US" sz="2800" dirty="0"/>
              <a:t>Deacons: </a:t>
            </a:r>
            <a:r>
              <a:rPr lang="en-US" sz="2800" dirty="0">
                <a:solidFill>
                  <a:srgbClr val="0070C0"/>
                </a:solidFill>
              </a:rPr>
              <a:t>1 Timothy 3:8-13</a:t>
            </a:r>
          </a:p>
          <a:p>
            <a:pPr lvl="1" eaLnBrk="1" hangingPunct="1">
              <a:defRPr/>
            </a:pPr>
            <a:r>
              <a:rPr lang="en-US" sz="2800" dirty="0"/>
              <a:t>Members: </a:t>
            </a:r>
            <a:r>
              <a:rPr lang="en-US" sz="2800" dirty="0">
                <a:solidFill>
                  <a:srgbClr val="0070C0"/>
                </a:solidFill>
              </a:rPr>
              <a:t>1 Corinthians 12:12ff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ntx-bible-hierarchy-organization-universal-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1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4050-F9DD-03C8-FC23-12A85A69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664944"/>
            <a:ext cx="7313612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Elders, Bishops, And Pastors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CB34-33EE-7F2E-876D-89048E5D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86" y="1532133"/>
            <a:ext cx="8486091" cy="4708981"/>
          </a:xfr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Clearly </a:t>
            </a:r>
            <a:r>
              <a:rPr lang="en-US" sz="3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elders</a:t>
            </a:r>
            <a:r>
              <a:rPr lang="en-US" sz="3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“</a:t>
            </a:r>
            <a:r>
              <a:rPr lang="en-US" sz="30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overseers</a:t>
            </a:r>
            <a:r>
              <a:rPr lang="en-US" sz="3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“</a:t>
            </a:r>
            <a:r>
              <a:rPr lang="en-US" sz="30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pastors</a:t>
            </a:r>
            <a:r>
              <a:rPr lang="en-US" sz="3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and “</a:t>
            </a:r>
            <a:r>
              <a:rPr lang="en-US" sz="30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bishops</a:t>
            </a:r>
            <a:r>
              <a:rPr lang="en-US" sz="3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these passages are used interchangeably, referring to the same men in the same work.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three terms refer to an office in the local congregation, and are therefore identical in extent of jurisdiction </a:t>
            </a:r>
            <a:r>
              <a:rPr lang="en-US" sz="3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(cf. Acts 20:17, 28; 1 Peter 5:1-3; etc.). 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 qualifications and works are identical.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perversion in organization for denominations to distinguish the terms and apply them to different offices.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1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36739"/>
            <a:ext cx="7313612" cy="707886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752600"/>
            <a:ext cx="8153400" cy="422885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highlight>
                  <a:srgbClr val="FFFF00"/>
                </a:highlight>
              </a:rPr>
              <a:t>Has a divine mission.</a:t>
            </a:r>
          </a:p>
          <a:p>
            <a:pPr lvl="1" eaLnBrk="1" hangingPunct="1">
              <a:defRPr/>
            </a:pPr>
            <a:r>
              <a:rPr lang="en-US" sz="2800" dirty="0"/>
              <a:t>Evangelism.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1 Timothy 3:15;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Acts 11:22; Philippians 1:3-5; 4:14-16;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2 Corinthians 11:8-9</a:t>
            </a:r>
          </a:p>
          <a:p>
            <a:pPr lvl="1" eaLnBrk="1" hangingPunct="1">
              <a:defRPr/>
            </a:pPr>
            <a:r>
              <a:rPr lang="en-US" sz="2800" dirty="0"/>
              <a:t>Benevolence.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Acts 2, 4, 6;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Acts 11:27-30; 1 Corinthians 16:1-3;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2 Corinthians 8:1-5; 9:1-2;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Romans 15:25ff</a:t>
            </a:r>
          </a:p>
          <a:p>
            <a:pPr lvl="1" eaLnBrk="1" hangingPunct="1">
              <a:defRPr/>
            </a:pPr>
            <a:r>
              <a:rPr lang="en-US" sz="2800" dirty="0"/>
              <a:t>Edification.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Ephesians 4:11-16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Grp="1" noRot="1" noChangeArrowheads="1"/>
          </p:cNvSpPr>
          <p:nvPr>
            <p:ph type="title"/>
          </p:nvPr>
        </p:nvSpPr>
        <p:spPr>
          <a:xfrm>
            <a:off x="2172092" y="171272"/>
            <a:ext cx="4819454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Evangelism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208" y="1752600"/>
            <a:ext cx="8724116" cy="137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1 Timothy 3:15; 1 Corinthians 9:14; Acts 11:22; Philippians 4:15; 2 Corinthians 11:8-9.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This: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Arial"/>
              </a:rPr>
              <a:t>	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				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Not This: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81000" y="3581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286000" y="3581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956893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557092" y="3766954"/>
            <a:ext cx="1850809" cy="251286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Missionary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Society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Sponsoring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956893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956893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7847816" y="45720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371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853232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929432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4929432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494309" y="5029200"/>
            <a:ext cx="29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81000" y="52962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81000" y="59058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81000" y="46866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2362200" y="5105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371600" y="5029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13716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1371598" y="5867400"/>
            <a:ext cx="914401" cy="2612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36864" y="1676400"/>
            <a:ext cx="1534998" cy="492443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This: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2400692" cy="523220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/>
              <a:t>Not This: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" y="0"/>
            <a:ext cx="845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000" y="3657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981200" y="2971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800600" y="228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0198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724400" y="2971800"/>
            <a:ext cx="91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00600" y="3733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7924800" y="2819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3716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2743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7150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715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0866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381000" y="2133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1981200" y="43434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057400" y="36576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28600" y="4876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13716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295400" y="4343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228600" y="5562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228600" y="609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1981200" y="525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3716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2954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1371600" y="6019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106860" y="2246755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Acts 2, 4 ,6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919001" y="3731871"/>
            <a:ext cx="1725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Acts 11:27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2924665" y="5219306"/>
            <a:ext cx="31422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1 Corinthians 16:1-3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2 Corinthian 8-9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Romans 15:25ff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078721" y="4648200"/>
            <a:ext cx="2829612" cy="13234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Reason for giving: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“that there might be equality”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2 Corinthians 8:14</a:t>
            </a: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1823D5F6-B3DC-E448-5144-7224BC1610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34384" y="171272"/>
            <a:ext cx="4914508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Benevolence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RELCL0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08" y="2041830"/>
            <a:ext cx="36576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419600" y="2895600"/>
            <a:ext cx="1752600" cy="1828800"/>
            <a:chOff x="2304" y="1584"/>
            <a:chExt cx="2112" cy="1872"/>
          </a:xfrm>
          <a:solidFill>
            <a:schemeClr val="accent1"/>
          </a:solidFill>
        </p:grpSpPr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 rot="600000">
              <a:off x="2352" y="158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  <p:sp>
          <p:nvSpPr>
            <p:cNvPr id="20488" name="AutoShape 6"/>
            <p:cNvSpPr>
              <a:spLocks noChangeArrowheads="1"/>
            </p:cNvSpPr>
            <p:nvPr/>
          </p:nvSpPr>
          <p:spPr bwMode="auto">
            <a:xfrm>
              <a:off x="2304" y="2448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  <p:sp>
          <p:nvSpPr>
            <p:cNvPr id="20489" name="AutoShape 7"/>
            <p:cNvSpPr>
              <a:spLocks noChangeArrowheads="1"/>
            </p:cNvSpPr>
            <p:nvPr/>
          </p:nvSpPr>
          <p:spPr bwMode="auto">
            <a:xfrm rot="-600000">
              <a:off x="2304" y="326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</p:grp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330474" y="3048616"/>
            <a:ext cx="25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Place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Personnel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Provisions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71098" y="5867400"/>
            <a:ext cx="4185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Ephesians 4:11-16</a:t>
            </a: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BA2EEAAC-ECA8-FE9B-5E88-5DFA576F5F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72092" y="171272"/>
            <a:ext cx="4819454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Edification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36C0F4FE-0B84-4C4B-AE26-AC5E32C63F98}" vid="{8E979A5B-2251-4516-9B13-0DC95807AC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888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Garamond</vt:lpstr>
      <vt:lpstr>Times New Roman</vt:lpstr>
      <vt:lpstr>Verdana</vt:lpstr>
      <vt:lpstr>Wingdings</vt:lpstr>
      <vt:lpstr>Theme12</vt:lpstr>
      <vt:lpstr>The New Testament Church (Part 4) Matthew 16:13-18</vt:lpstr>
      <vt:lpstr>The New Testament Church</vt:lpstr>
      <vt:lpstr>The New Testament Church</vt:lpstr>
      <vt:lpstr>PowerPoint Presentation</vt:lpstr>
      <vt:lpstr>Elders, Bishops, And Pastors</vt:lpstr>
      <vt:lpstr>The New Testament Church</vt:lpstr>
      <vt:lpstr>Bible Pattern For The Work Of Evangelism</vt:lpstr>
      <vt:lpstr>Bible Pattern For The Work Of Benevolence</vt:lpstr>
      <vt:lpstr>Bible Pattern For The Work Of Edification</vt:lpstr>
      <vt:lpstr>The Lord’s Church Is Not …</vt:lpstr>
      <vt:lpstr>The New Testament Church</vt:lpstr>
      <vt:lpstr>The New Testament Church</vt:lpstr>
      <vt:lpstr>The New Testament Church</vt:lpstr>
      <vt:lpstr>The New Testament Church</vt:lpstr>
      <vt:lpstr>The New Testament Church</vt:lpstr>
      <vt:lpstr>The New Testament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 (Part 4) Matthew 16:13-18</dc:title>
  <dc:creator>mgalloway2715@gmail.com</dc:creator>
  <cp:lastModifiedBy>Richard Lidh</cp:lastModifiedBy>
  <cp:revision>5</cp:revision>
  <cp:lastPrinted>2022-08-27T23:54:17Z</cp:lastPrinted>
  <dcterms:created xsi:type="dcterms:W3CDTF">2022-08-27T14:08:27Z</dcterms:created>
  <dcterms:modified xsi:type="dcterms:W3CDTF">2022-08-27T23:54:42Z</dcterms:modified>
</cp:coreProperties>
</file>